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4" r:id="rId8"/>
    <p:sldId id="263" r:id="rId9"/>
    <p:sldId id="262"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0C3B1297-0CA2-4260-9ED4-BCAA6C7621A3}" type="datetimeFigureOut">
              <a:rPr lang="en-US" smtClean="0"/>
              <a:pPr/>
              <a:t>9/8/2014</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AB246794-DFEC-47F4-899C-517A053CBD1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C3B1297-0CA2-4260-9ED4-BCAA6C7621A3}" type="datetimeFigureOut">
              <a:rPr lang="en-US" smtClean="0"/>
              <a:pPr/>
              <a:t>9/8/2014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B246794-DFEC-47F4-899C-517A053CBD1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0C3B1297-0CA2-4260-9ED4-BCAA6C7621A3}" type="datetimeFigureOut">
              <a:rPr lang="en-US" smtClean="0"/>
              <a:pPr/>
              <a:t>9/8/2014</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AB246794-DFEC-47F4-899C-517A053CBD1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C3B1297-0CA2-4260-9ED4-BCAA6C7621A3}" type="datetimeFigureOut">
              <a:rPr lang="en-US" smtClean="0"/>
              <a:pPr/>
              <a:t>9/8/2014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B246794-DFEC-47F4-899C-517A053CBD1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0C3B1297-0CA2-4260-9ED4-BCAA6C7621A3}" type="datetimeFigureOut">
              <a:rPr lang="en-US" smtClean="0"/>
              <a:pPr/>
              <a:t>9/8/2014</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AB246794-DFEC-47F4-899C-517A053CBD1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C3B1297-0CA2-4260-9ED4-BCAA6C7621A3}" type="datetimeFigureOut">
              <a:rPr lang="en-US" smtClean="0"/>
              <a:pPr/>
              <a:t>9/8/2014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B246794-DFEC-47F4-899C-517A053CBD1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C3B1297-0CA2-4260-9ED4-BCAA6C7621A3}" type="datetimeFigureOut">
              <a:rPr lang="en-US" smtClean="0"/>
              <a:pPr/>
              <a:t>9/8/2014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AB246794-DFEC-47F4-899C-517A053CBD1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C3B1297-0CA2-4260-9ED4-BCAA6C7621A3}" type="datetimeFigureOut">
              <a:rPr lang="en-US" smtClean="0"/>
              <a:pPr/>
              <a:t>9/8/2014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B246794-DFEC-47F4-899C-517A053CBD1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0C3B1297-0CA2-4260-9ED4-BCAA6C7621A3}" type="datetimeFigureOut">
              <a:rPr lang="en-US" smtClean="0"/>
              <a:pPr/>
              <a:t>9/8/2014</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AB246794-DFEC-47F4-899C-517A053CBD1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C3B1297-0CA2-4260-9ED4-BCAA6C7621A3}" type="datetimeFigureOut">
              <a:rPr lang="en-US" smtClean="0"/>
              <a:pPr/>
              <a:t>9/8/2014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B246794-DFEC-47F4-899C-517A053CBD1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0C3B1297-0CA2-4260-9ED4-BCAA6C7621A3}" type="datetimeFigureOut">
              <a:rPr lang="en-US" smtClean="0"/>
              <a:pPr/>
              <a:t>9/8/2014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B246794-DFEC-47F4-899C-517A053CBD10}"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0C3B1297-0CA2-4260-9ED4-BCAA6C7621A3}" type="datetimeFigureOut">
              <a:rPr lang="en-US" smtClean="0"/>
              <a:pPr/>
              <a:t>9/8/2014</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AB246794-DFEC-47F4-899C-517A053CBD1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Power Writing</a:t>
            </a:r>
            <a:endParaRPr lang="en-US" dirty="0"/>
          </a:p>
        </p:txBody>
      </p:sp>
      <p:sp>
        <p:nvSpPr>
          <p:cNvPr id="3" name="Subtitle 2"/>
          <p:cNvSpPr>
            <a:spLocks noGrp="1"/>
          </p:cNvSpPr>
          <p:nvPr>
            <p:ph type="subTitle" idx="1"/>
          </p:nvPr>
        </p:nvSpPr>
        <p:spPr/>
        <p:txBody>
          <a:bodyPr/>
          <a:lstStyle/>
          <a:p>
            <a:pPr algn="ctr"/>
            <a:r>
              <a:rPr lang="en-US" dirty="0" smtClean="0"/>
              <a:t>A numerical approach to the structure of writing.</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Power Writing ??????</a:t>
            </a:r>
            <a:endParaRPr lang="en-US" dirty="0"/>
          </a:p>
        </p:txBody>
      </p:sp>
      <p:sp>
        <p:nvSpPr>
          <p:cNvPr id="3" name="Content Placeholder 2"/>
          <p:cNvSpPr>
            <a:spLocks noGrp="1"/>
          </p:cNvSpPr>
          <p:nvPr>
            <p:ph idx="1"/>
          </p:nvPr>
        </p:nvSpPr>
        <p:spPr/>
        <p:txBody>
          <a:bodyPr/>
          <a:lstStyle/>
          <a:p>
            <a:pPr>
              <a:buNone/>
            </a:pPr>
            <a:r>
              <a:rPr lang="en-US" dirty="0" smtClean="0"/>
              <a:t>  Power Writing is based on a numerical approach to the structure of writing. Power writing blends word choice, sentence fluency, ideas and content, organizational structure, voice, and conventions into a format that students can understand.  The structure of the power writing system is appropriate for all forms of writing: expository, persuasive, narrative, and descriptive.  Power writing solves the writer’s frequent problem of how to say it and in what order.</a:t>
            </a:r>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Writing Continued….</a:t>
            </a:r>
            <a:endParaRPr lang="en-US" dirty="0"/>
          </a:p>
        </p:txBody>
      </p:sp>
      <p:sp>
        <p:nvSpPr>
          <p:cNvPr id="3" name="Content Placeholder 2"/>
          <p:cNvSpPr>
            <a:spLocks noGrp="1"/>
          </p:cNvSpPr>
          <p:nvPr>
            <p:ph idx="1"/>
          </p:nvPr>
        </p:nvSpPr>
        <p:spPr/>
        <p:txBody>
          <a:bodyPr/>
          <a:lstStyle/>
          <a:p>
            <a:pPr>
              <a:buNone/>
            </a:pPr>
            <a:r>
              <a:rPr lang="en-US" dirty="0" smtClean="0"/>
              <a:t>	The structure of the power writing system is appropriate for all forms of writing: expository, persuasive, narrative, and descriptive.  Power writing solves the writer’s frequent problem of how to say it and in what order.</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The Numerical </a:t>
            </a:r>
            <a:r>
              <a:rPr lang="en-US" dirty="0" err="1" smtClean="0"/>
              <a:t>Sturucture</a:t>
            </a:r>
            <a:r>
              <a:rPr lang="en-US" dirty="0" smtClean="0"/>
              <a:t> of Power Writing</a:t>
            </a:r>
            <a:endParaRPr lang="en-US" dirty="0"/>
          </a:p>
        </p:txBody>
      </p:sp>
      <p:sp>
        <p:nvSpPr>
          <p:cNvPr id="3" name="Content Placeholder 2"/>
          <p:cNvSpPr>
            <a:spLocks noGrp="1"/>
          </p:cNvSpPr>
          <p:nvPr>
            <p:ph idx="1"/>
          </p:nvPr>
        </p:nvSpPr>
        <p:spPr/>
        <p:txBody>
          <a:bodyPr>
            <a:normAutofit fontScale="85000" lnSpcReduction="10000"/>
          </a:bodyPr>
          <a:lstStyle/>
          <a:p>
            <a:pPr>
              <a:buNone/>
            </a:pPr>
            <a:r>
              <a:rPr lang="en-US" dirty="0" smtClean="0"/>
              <a:t>Power 1</a:t>
            </a:r>
          </a:p>
          <a:p>
            <a:r>
              <a:rPr lang="en-US" dirty="0" smtClean="0"/>
              <a:t>Focus on main idea, topic sentence, or thesis statement </a:t>
            </a:r>
          </a:p>
          <a:p>
            <a:pPr>
              <a:buNone/>
            </a:pPr>
            <a:r>
              <a:rPr lang="en-US" dirty="0" smtClean="0">
                <a:solidFill>
                  <a:srgbClr val="C00000"/>
                </a:solidFill>
              </a:rPr>
              <a:t>Power 2</a:t>
            </a:r>
          </a:p>
          <a:p>
            <a:r>
              <a:rPr lang="en-US" dirty="0" smtClean="0">
                <a:solidFill>
                  <a:srgbClr val="C00000"/>
                </a:solidFill>
              </a:rPr>
              <a:t>Major supporting ideas (talk about Power 1)</a:t>
            </a:r>
          </a:p>
          <a:p>
            <a:pPr>
              <a:buNone/>
            </a:pPr>
            <a:r>
              <a:rPr lang="en-US" dirty="0" smtClean="0">
                <a:solidFill>
                  <a:srgbClr val="00B050"/>
                </a:solidFill>
              </a:rPr>
              <a:t>Power 3</a:t>
            </a:r>
          </a:p>
          <a:p>
            <a:r>
              <a:rPr lang="en-US" dirty="0" smtClean="0">
                <a:solidFill>
                  <a:srgbClr val="00B050"/>
                </a:solidFill>
              </a:rPr>
              <a:t>Details, elaboration, examples (talk about Power 2)</a:t>
            </a:r>
          </a:p>
          <a:p>
            <a:pPr>
              <a:buNone/>
            </a:pPr>
            <a:r>
              <a:rPr lang="en-US" dirty="0" smtClean="0">
                <a:solidFill>
                  <a:srgbClr val="0070C0"/>
                </a:solidFill>
              </a:rPr>
              <a:t>Power 4</a:t>
            </a:r>
          </a:p>
          <a:p>
            <a:r>
              <a:rPr lang="en-US" dirty="0" smtClean="0">
                <a:solidFill>
                  <a:srgbClr val="0070C0"/>
                </a:solidFill>
              </a:rPr>
              <a:t>Concluding or closing sentence relates to the power 1 sentence</a:t>
            </a:r>
          </a:p>
          <a:p>
            <a:pPr>
              <a:buNone/>
            </a:pPr>
            <a:r>
              <a:rPr lang="en-US" dirty="0" smtClean="0">
                <a:solidFill>
                  <a:srgbClr val="CC00FF"/>
                </a:solidFill>
              </a:rPr>
              <a:t>Power Zeros</a:t>
            </a:r>
          </a:p>
          <a:p>
            <a:r>
              <a:rPr lang="en-US" dirty="0" smtClean="0">
                <a:solidFill>
                  <a:srgbClr val="CC00FF"/>
                </a:solidFill>
              </a:rPr>
              <a:t>Voice or extra information</a:t>
            </a:r>
          </a:p>
          <a:p>
            <a:pPr>
              <a:buNone/>
            </a:pPr>
            <a:r>
              <a:rPr lang="en-US" dirty="0" smtClean="0">
                <a:solidFill>
                  <a:srgbClr val="CC00FF"/>
                </a:solidFill>
              </a:rPr>
              <a:t> </a:t>
            </a:r>
          </a:p>
          <a:p>
            <a:pPr>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Power Writing: “</a:t>
            </a:r>
            <a:r>
              <a:rPr lang="en-US" dirty="0" err="1" smtClean="0"/>
              <a:t>Powergraph</a:t>
            </a:r>
            <a:r>
              <a:rPr lang="en-US" dirty="0" smtClean="0"/>
              <a:t>”</a:t>
            </a:r>
            <a:endParaRPr lang="en-US" dirty="0"/>
          </a:p>
        </p:txBody>
      </p:sp>
      <p:sp>
        <p:nvSpPr>
          <p:cNvPr id="3" name="Content Placeholder 2"/>
          <p:cNvSpPr>
            <a:spLocks noGrp="1"/>
          </p:cNvSpPr>
          <p:nvPr>
            <p:ph idx="1"/>
          </p:nvPr>
        </p:nvSpPr>
        <p:spPr/>
        <p:txBody>
          <a:bodyPr/>
          <a:lstStyle/>
          <a:p>
            <a:pPr>
              <a:buNone/>
            </a:pPr>
            <a:r>
              <a:rPr lang="en-US" dirty="0" smtClean="0"/>
              <a:t>0 = ATTENTION – GETTING SENTENCE</a:t>
            </a:r>
          </a:p>
          <a:p>
            <a:pPr>
              <a:buNone/>
            </a:pPr>
            <a:endParaRPr lang="en-US" dirty="0" smtClean="0"/>
          </a:p>
          <a:p>
            <a:pPr>
              <a:buNone/>
            </a:pPr>
            <a:r>
              <a:rPr lang="en-US" dirty="0" smtClean="0"/>
              <a:t>1 = MAIN IDEA SENTENCE</a:t>
            </a:r>
          </a:p>
          <a:p>
            <a:pPr>
              <a:buNone/>
            </a:pPr>
            <a:endParaRPr lang="en-US" dirty="0" smtClean="0"/>
          </a:p>
          <a:p>
            <a:pPr>
              <a:buNone/>
            </a:pPr>
            <a:r>
              <a:rPr lang="en-US" dirty="0" smtClean="0"/>
              <a:t>2 = MAJOR DETAIL SENTENCE</a:t>
            </a:r>
          </a:p>
          <a:p>
            <a:pPr>
              <a:buNone/>
            </a:pPr>
            <a:endParaRPr lang="en-US" dirty="0" smtClean="0"/>
          </a:p>
          <a:p>
            <a:pPr>
              <a:buNone/>
            </a:pPr>
            <a:r>
              <a:rPr lang="en-US" dirty="0" smtClean="0"/>
              <a:t> 3 = SUPPORTING DETAIL SENTENCE</a:t>
            </a:r>
          </a:p>
          <a:p>
            <a:pPr>
              <a:buNone/>
            </a:pPr>
            <a:endParaRPr lang="en-US" dirty="0" smtClean="0"/>
          </a:p>
          <a:p>
            <a:pPr>
              <a:buNone/>
            </a:pPr>
            <a:r>
              <a:rPr lang="en-US" dirty="0" smtClean="0"/>
              <a:t>4 = CONCLUSION SENTENCE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Power Writing – transition Words</a:t>
            </a:r>
            <a:endParaRPr lang="en-US" sz="2800" dirty="0"/>
          </a:p>
        </p:txBody>
      </p:sp>
      <p:sp>
        <p:nvSpPr>
          <p:cNvPr id="3" name="Content Placeholder 2"/>
          <p:cNvSpPr>
            <a:spLocks noGrp="1"/>
          </p:cNvSpPr>
          <p:nvPr>
            <p:ph idx="1"/>
          </p:nvPr>
        </p:nvSpPr>
        <p:spPr/>
        <p:txBody>
          <a:bodyPr>
            <a:normAutofit/>
          </a:bodyPr>
          <a:lstStyle/>
          <a:p>
            <a:pPr>
              <a:buNone/>
            </a:pPr>
            <a:r>
              <a:rPr lang="en-US" b="1" dirty="0" smtClean="0"/>
              <a:t>What are transitions and how are they used?</a:t>
            </a:r>
          </a:p>
          <a:p>
            <a:r>
              <a:rPr lang="en-US" sz="2000" dirty="0" smtClean="0"/>
              <a:t>transitions are phrases or words used to connect one idea to the next </a:t>
            </a:r>
          </a:p>
          <a:p>
            <a:r>
              <a:rPr lang="en-US" sz="2000" dirty="0" smtClean="0"/>
              <a:t>transitions are used by the author to help the reader progress from one significant idea to the next </a:t>
            </a:r>
          </a:p>
          <a:p>
            <a:r>
              <a:rPr lang="en-US" sz="2000" dirty="0" smtClean="0"/>
              <a:t>transitions also show the relationship within a paragraph (or within a sentence) between the main idea and the support the author gives for those ideas </a:t>
            </a:r>
          </a:p>
          <a:p>
            <a:r>
              <a:rPr lang="en-US" sz="2000" dirty="0" smtClean="0"/>
              <a:t>different transitions do different things....</a:t>
            </a:r>
          </a:p>
          <a:p>
            <a:pPr>
              <a:buNone/>
            </a:pPr>
            <a:endParaRPr lang="en-US" sz="2000" dirty="0" smtClean="0"/>
          </a:p>
          <a:p>
            <a:pPr>
              <a:buNone/>
            </a:pPr>
            <a:r>
              <a:rPr lang="en-US" sz="2800" smtClean="0">
                <a:solidFill>
                  <a:srgbClr val="00B0F0"/>
                </a:solidFill>
              </a:rPr>
              <a:t>   Let’s </a:t>
            </a:r>
            <a:r>
              <a:rPr lang="en-US" sz="2800" dirty="0" smtClean="0">
                <a:solidFill>
                  <a:srgbClr val="00B0F0"/>
                </a:solidFill>
              </a:rPr>
              <a:t>Look at the Transitions in Your Packet……….</a:t>
            </a:r>
            <a:endParaRPr lang="en-US" sz="2800" dirty="0">
              <a:solidFill>
                <a:srgbClr val="00B0F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A</a:t>
            </a:r>
            <a:endParaRPr lang="en-US" dirty="0"/>
          </a:p>
        </p:txBody>
      </p:sp>
      <p:sp>
        <p:nvSpPr>
          <p:cNvPr id="3" name="Content Placeholder 2"/>
          <p:cNvSpPr>
            <a:spLocks noGrp="1"/>
          </p:cNvSpPr>
          <p:nvPr>
            <p:ph idx="1"/>
          </p:nvPr>
        </p:nvSpPr>
        <p:spPr/>
        <p:txBody>
          <a:bodyPr>
            <a:normAutofit fontScale="92500"/>
          </a:bodyPr>
          <a:lstStyle/>
          <a:p>
            <a:endParaRPr lang="en-US" dirty="0" smtClean="0"/>
          </a:p>
          <a:p>
            <a:pPr>
              <a:buNone/>
            </a:pPr>
            <a:r>
              <a:rPr lang="en-US" dirty="0" smtClean="0"/>
              <a:t> </a:t>
            </a:r>
            <a:r>
              <a:rPr lang="en-US" b="1" dirty="0" smtClean="0"/>
              <a:t>EXAMPLE PARAGRAPH: 1-2-3-2-3-1 </a:t>
            </a:r>
          </a:p>
          <a:p>
            <a:r>
              <a:rPr lang="en-US" dirty="0" smtClean="0"/>
              <a:t>(1) We have many important freedoms in America. (2) First, we have the freedom to speak out on any issue. (3) In fact, this freedom is guaranteed to us by the First Amendment. (2) A second freedom we have is to be able to practice whatever religion we choose. (3) For example, many of the first colonists came to America because they did not have this right. (1) Finally, because of these freedoms, America is a better place to live.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B</a:t>
            </a:r>
            <a:endParaRPr lang="en-US" dirty="0"/>
          </a:p>
        </p:txBody>
      </p:sp>
      <p:sp>
        <p:nvSpPr>
          <p:cNvPr id="3" name="Content Placeholder 2"/>
          <p:cNvSpPr>
            <a:spLocks noGrp="1"/>
          </p:cNvSpPr>
          <p:nvPr>
            <p:ph idx="1"/>
          </p:nvPr>
        </p:nvSpPr>
        <p:spPr/>
        <p:txBody>
          <a:bodyPr>
            <a:normAutofit fontScale="85000" lnSpcReduction="10000"/>
          </a:bodyPr>
          <a:lstStyle/>
          <a:p>
            <a:r>
              <a:rPr lang="en-US" b="1" dirty="0" smtClean="0"/>
              <a:t>Student sample B: 1-2-3-3-3-2-3-1 </a:t>
            </a:r>
          </a:p>
          <a:p>
            <a:pPr>
              <a:buNone/>
            </a:pPr>
            <a:r>
              <a:rPr lang="en-US" dirty="0" smtClean="0"/>
              <a:t>	(1) </a:t>
            </a:r>
            <a:r>
              <a:rPr lang="en-US" i="1" dirty="0" smtClean="0"/>
              <a:t>One of my favorite leisure activities is meditating in the dog run. (2) For one thing, doing this makes me feel simple-minded and unaffected by daily pressures. (3) I can run my fingers through the air, making pictures of the sun or a smiling face. (3) Sometimes I can even twirl the </a:t>
            </a:r>
            <a:r>
              <a:rPr lang="en-US" i="1" dirty="0" err="1" smtClean="0"/>
              <a:t>shedded</a:t>
            </a:r>
            <a:r>
              <a:rPr lang="en-US" i="1" dirty="0" smtClean="0"/>
              <a:t> dog hair around and around my finger, like a wedding band. (3) And, while I'm doing these things, there's no teacher yelling at me and no big brother screaming for me to clean his room. (2) Sitting in the dog run also makes me feel powerful. (3) If I have the impulse, I can even lock the dog out of the run. (1) For both reasons, I always enjoy spending a day in the dog run.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594360"/>
          </a:xfrm>
        </p:spPr>
        <p:txBody>
          <a:bodyPr/>
          <a:lstStyle/>
          <a:p>
            <a:r>
              <a:rPr lang="en-US" dirty="0" smtClean="0"/>
              <a:t>Sample C</a:t>
            </a:r>
            <a:endParaRPr lang="en-US" dirty="0"/>
          </a:p>
        </p:txBody>
      </p:sp>
      <p:sp>
        <p:nvSpPr>
          <p:cNvPr id="3" name="Content Placeholder 2"/>
          <p:cNvSpPr>
            <a:spLocks noGrp="1"/>
          </p:cNvSpPr>
          <p:nvPr>
            <p:ph idx="1"/>
          </p:nvPr>
        </p:nvSpPr>
        <p:spPr>
          <a:xfrm>
            <a:off x="457200" y="990600"/>
            <a:ext cx="7239000" cy="5638800"/>
          </a:xfrm>
        </p:spPr>
        <p:txBody>
          <a:bodyPr>
            <a:normAutofit fontScale="77500" lnSpcReduction="20000"/>
          </a:bodyPr>
          <a:lstStyle/>
          <a:p>
            <a:r>
              <a:rPr lang="en-US" b="1" dirty="0" smtClean="0"/>
              <a:t>Student sample C : 1-2-3-4-2-3-2-3-4-2-3-1 </a:t>
            </a:r>
          </a:p>
          <a:p>
            <a:pPr>
              <a:lnSpc>
                <a:spcPct val="170000"/>
              </a:lnSpc>
              <a:buNone/>
            </a:pPr>
            <a:r>
              <a:rPr lang="en-US" sz="2000" dirty="0" smtClean="0"/>
              <a:t>	</a:t>
            </a:r>
            <a:r>
              <a:rPr lang="en-US" sz="1600" dirty="0" smtClean="0"/>
              <a:t>(</a:t>
            </a:r>
            <a:r>
              <a:rPr lang="en-US" sz="1800" dirty="0" smtClean="0"/>
              <a:t>1) </a:t>
            </a:r>
            <a:r>
              <a:rPr lang="en-US" sz="1800" i="1" dirty="0" smtClean="0"/>
              <a:t>In the novel </a:t>
            </a:r>
            <a:r>
              <a:rPr lang="en-US" sz="1800" i="1" u="sng" dirty="0" smtClean="0"/>
              <a:t>To Kill a Mockingbird by Harper Lee, prejudice is a major theme. (2) First, one's family background is a basis for prejudice in </a:t>
            </a:r>
            <a:r>
              <a:rPr lang="en-US" sz="1800" i="1" u="sng" dirty="0" err="1" smtClean="0"/>
              <a:t>Maycomb</a:t>
            </a:r>
            <a:r>
              <a:rPr lang="en-US" sz="1800" i="1" u="sng" dirty="0" smtClean="0"/>
              <a:t>, the town where the story takes place. (3) The townsfolk of </a:t>
            </a:r>
            <a:r>
              <a:rPr lang="en-US" sz="1800" i="1" u="sng" dirty="0" err="1" smtClean="0"/>
              <a:t>Maycomb</a:t>
            </a:r>
            <a:r>
              <a:rPr lang="en-US" sz="1800" i="1" u="sng" dirty="0" smtClean="0"/>
              <a:t> tend to judge people by their last names, thinking all people that share common ancestry are the same. (4) For example, Aunt Alexandra is always judging people by their last names: The </a:t>
            </a:r>
            <a:r>
              <a:rPr lang="en-US" sz="1800" i="1" u="sng" dirty="0" err="1" smtClean="0"/>
              <a:t>Ewell</a:t>
            </a:r>
            <a:r>
              <a:rPr lang="en-US" sz="1800" i="1" u="sng" dirty="0" smtClean="0"/>
              <a:t> family are all trash, and the </a:t>
            </a:r>
            <a:r>
              <a:rPr lang="en-US" sz="1800" i="1" u="sng" dirty="0" err="1" smtClean="0"/>
              <a:t>Cunninghams</a:t>
            </a:r>
            <a:r>
              <a:rPr lang="en-US" sz="1800" i="1" u="sng" dirty="0" smtClean="0"/>
              <a:t> will not accept welfare. (2) Second, women are subject to prejudice. (3) That is to say that women are not allowed to serve on juries. (2) Third, black-white prejudice is very common in </a:t>
            </a:r>
            <a:r>
              <a:rPr lang="en-US" sz="1800" i="1" u="sng" dirty="0" err="1" smtClean="0"/>
              <a:t>Maycomb</a:t>
            </a:r>
            <a:r>
              <a:rPr lang="en-US" sz="1800" i="1" u="sng" dirty="0" smtClean="0"/>
              <a:t>. (3) For example, when </a:t>
            </a:r>
            <a:r>
              <a:rPr lang="en-US" sz="1800" i="1" u="sng" dirty="0" err="1" smtClean="0"/>
              <a:t>Jem</a:t>
            </a:r>
            <a:r>
              <a:rPr lang="en-US" sz="1800" i="1" u="sng" dirty="0" smtClean="0"/>
              <a:t> and Scout, two white children, go to a Negro church, they are snubbed. (4) Lulu, a black lady, says about </a:t>
            </a:r>
            <a:r>
              <a:rPr lang="en-US" sz="1800" i="1" u="sng" dirty="0" err="1" smtClean="0"/>
              <a:t>Jem</a:t>
            </a:r>
            <a:r>
              <a:rPr lang="en-US" sz="1800" i="1" u="sng" dirty="0" smtClean="0"/>
              <a:t> and Scout, "They got their own church," meaning what are these white children doing in our territory. (2) Above all, the people of </a:t>
            </a:r>
            <a:r>
              <a:rPr lang="en-US" sz="1800" i="1" u="sng" dirty="0" err="1" smtClean="0"/>
              <a:t>Maycomb</a:t>
            </a:r>
            <a:r>
              <a:rPr lang="en-US" sz="1800" i="1" u="sng" dirty="0" smtClean="0"/>
              <a:t> are prejudiced against the unknown. (3) Namely, the ladies of </a:t>
            </a:r>
            <a:r>
              <a:rPr lang="en-US" sz="1800" i="1" u="sng" dirty="0" err="1" smtClean="0"/>
              <a:t>Maycomb</a:t>
            </a:r>
            <a:r>
              <a:rPr lang="en-US" sz="1800" i="1" u="sng" dirty="0" smtClean="0"/>
              <a:t> are disgusted with the </a:t>
            </a:r>
            <a:r>
              <a:rPr lang="en-US" sz="1800" i="1" u="sng" dirty="0" err="1" smtClean="0"/>
              <a:t>Mruna</a:t>
            </a:r>
            <a:r>
              <a:rPr lang="en-US" sz="1800" i="1" u="sng" dirty="0" smtClean="0"/>
              <a:t> Africans' lifestyle, but never did it occur to them that they themselves are imperfect. (1) In conclusion, the citizens of </a:t>
            </a:r>
            <a:r>
              <a:rPr lang="en-US" sz="1800" i="1" u="sng" dirty="0" err="1" smtClean="0"/>
              <a:t>Maycomb</a:t>
            </a:r>
            <a:r>
              <a:rPr lang="en-US" sz="1800" i="1" u="sng" dirty="0" smtClean="0"/>
              <a:t> are prejudiced against what they don't understand.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39</TotalTime>
  <Words>367</Words>
  <Application>Microsoft Office PowerPoint</Application>
  <PresentationFormat>On-screen Show (4:3)</PresentationFormat>
  <Paragraphs>46</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Opulent</vt:lpstr>
      <vt:lpstr>Power Writing</vt:lpstr>
      <vt:lpstr>What is Power Writing ??????</vt:lpstr>
      <vt:lpstr>Power Writing Continued….</vt:lpstr>
      <vt:lpstr>The Numerical Sturucture of Power Writing</vt:lpstr>
      <vt:lpstr>Power Writing: “Powergraph”</vt:lpstr>
      <vt:lpstr>Power Writing – transition Words</vt:lpstr>
      <vt:lpstr>Sample A</vt:lpstr>
      <vt:lpstr>Sample B</vt:lpstr>
      <vt:lpstr>Sample C</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 Writing</dc:title>
  <dc:creator>generic</dc:creator>
  <cp:lastModifiedBy>generic</cp:lastModifiedBy>
  <cp:revision>6</cp:revision>
  <dcterms:created xsi:type="dcterms:W3CDTF">2014-09-04T16:16:32Z</dcterms:created>
  <dcterms:modified xsi:type="dcterms:W3CDTF">2014-09-08T16:47:04Z</dcterms:modified>
</cp:coreProperties>
</file>